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7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7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6" autoAdjust="0"/>
    <p:restoredTop sz="94660"/>
  </p:normalViewPr>
  <p:slideViewPr>
    <p:cSldViewPr snapToGrid="0">
      <p:cViewPr varScale="1">
        <p:scale>
          <a:sx n="89" d="100"/>
          <a:sy n="89" d="100"/>
        </p:scale>
        <p:origin x="96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8C3DFF-2BB2-4053-A526-2490B792D5B3}" type="datetimeFigureOut">
              <a:rPr lang="en-US" smtClean="0"/>
              <a:t>7/4/2025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D64B00-7718-497F-B6D6-488DEA9AF9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6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517C99-9DA4-2190-F281-D7424031A0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7923A0B-8E8B-5218-37E7-6B2AB2D06C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4A9B06-C4A0-A9D0-C982-B315520378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E9825-C160-347B-8C93-84E97A712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706EAC-4EC0-F750-6BC1-42D104347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87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AAF06-04D3-D321-5354-7DE99779A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DA5001-C7E2-591B-FA88-E7352AD9CE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949CD-D8A7-CCDB-B00A-D018145DF1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CA90EB-80FC-12DB-5D9D-79FEE4DC3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EAAAF-CDD6-A3AF-94C2-05464EA2C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016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F4861DA-534B-C3BB-478B-4DEFE7AB03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51B8A6-A62A-D8CF-03F1-CAFF8B10D4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D4714-3680-89BB-8585-2A6D7172F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8B3F73-79D1-F9EE-F2BD-B0686E6652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FCCC9-B4D3-012B-261B-902FCF2463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4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C18CC4-6400-853E-2712-BE131DECCD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97947E-5317-4D15-62A2-FB8B6B8272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97AF0C-166C-13D3-7A02-39766EF1E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D67959-CCB0-4417-1233-ABC7A4F30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33939D-CB65-9FC5-1D31-A5FFE197C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8561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A04624-0A9A-DE58-6679-0A550E6F17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D8F4258-D289-0FD6-64C4-6BAC2C4616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69B524-8FD7-2BC9-160C-86877BDDB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C1675C-93C7-5120-0824-03D2B709A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C3B65A-760A-EB46-BA32-1FACD6D6B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136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24CC3-F216-7508-54A3-C5ACCB51E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EF8413-6872-FA40-04CC-DBC1669642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5DF574-1EE7-D06E-4F94-BCCBA3BA52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577B23-4394-84C7-741B-46723ADF13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3CECF-594F-E0FF-D3BA-2F6D44E08D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271DCC2-952E-710E-83A3-120F83BF0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7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35959A-1E60-88E3-12A6-E747F3AFEA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63AC01-9DCF-BBB3-B089-27EB03698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5F32DD9-FC55-1A10-7C03-A0CDC698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8B6F509-3153-28CA-1082-A5D223CE59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3F6C0F-46FC-70E2-09B4-4153BE137E1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7C965E-096C-366A-466E-9F73248CEA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7EE2D0-FBBA-AEA4-5EBF-DBEAFD92D2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7DB73D0-4AC2-7B5E-454E-2AA133760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339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FA07EA-B6E2-A900-E569-F9AB7598B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91D3FB4-85A4-BC59-7B1C-1BF1B53721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C1DB1A4-CA63-70FA-68F4-A93A17068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2765C1-4F23-3E24-4A17-F898E50C72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898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52DB13B-7688-9805-F507-16226BCBF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70AC75-7586-E065-B74E-23D8A9EFF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212A63-4BE8-39E3-4CD1-985DACD7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582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A9C4BE-8DDC-1275-15E8-53F6F6492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86C3D3-2F3E-074C-B3FE-940E08A0C7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FECDC4C-9777-2EE7-FDAB-85AEEDD802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4FE253-0208-0C22-0FEB-D8EB77ECAA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E4F0C5-3E8D-97F9-675A-1B0A952561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8B8DDF-B563-10EF-26FF-6BE4A4AB90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26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FB94B5-74A6-AA70-5057-1B1D04E9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41EB151-CBE9-67F0-6130-B13410F7BE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8696A1-0A82-7521-2D2B-4984ADE50F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635186-2F9E-078E-A122-BA42F044F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CA6DD4-64A8-6261-D5E1-485F9CA2B0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F81408-CD0E-68ED-060A-5EFD916875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801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180195E-FB59-672E-5BAF-9A232FD5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47BBB7-754A-9617-4F0F-D13CE593E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4B265C-1285-27D1-6301-57675008FF2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7/4/2025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DDA91B-C8F3-35E0-9C9F-67944859F3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AF70E4-1957-E67E-1A4E-05B0FD57E6C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3E3B7D2-2C23-477A-B7E5-64419E75BE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244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doerry.org/norbert/MarineElectricalPowerSystems/index.ht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E2C01C-FF08-0435-57C1-318B51A8A5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0452" y="2272275"/>
            <a:ext cx="9841230" cy="2387600"/>
          </a:xfrm>
        </p:spPr>
        <p:txBody>
          <a:bodyPr>
            <a:noAutofit/>
          </a:bodyPr>
          <a:lstStyle/>
          <a:p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Measuring Components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Part 1</a:t>
            </a:r>
            <a:b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Capacitors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1640AB-A565-F727-2337-2040163248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10886"/>
            <a:ext cx="9144000" cy="1655762"/>
          </a:xfrm>
        </p:spPr>
        <p:txBody>
          <a:bodyPr/>
          <a:lstStyle/>
          <a:p>
            <a:r>
              <a:rPr lang="en-US" dirty="0"/>
              <a:t>Dr. Norbert Doerry</a:t>
            </a:r>
            <a:br>
              <a:rPr lang="en-US" dirty="0"/>
            </a:br>
            <a:r>
              <a:rPr lang="en-US" dirty="0"/>
              <a:t>Dr. John Amy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9E51C-14DD-15A7-10BA-658C87C09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7/4/2025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EB5A9D-97FE-06DC-A221-9D229B6E4A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3E3B7D2-2C23-477A-B7E5-64419E75BE4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82000"/>
                  </a:prstClr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82000"/>
                </a:prstClr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8345E6F-B6B9-9C80-7F87-1F2167CEDE5C}"/>
              </a:ext>
            </a:extLst>
          </p:cNvPr>
          <p:cNvSpPr txBox="1"/>
          <p:nvPr/>
        </p:nvSpPr>
        <p:spPr>
          <a:xfrm>
            <a:off x="2706189" y="5505142"/>
            <a:ext cx="901119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hlinkClick r:id="rId2"/>
              </a:rPr>
              <a:t>http://doerry.org/norbert/MarineElectricalPowerSystems/index.htm</a:t>
            </a:r>
            <a:endParaRPr lang="en-US" dirty="0"/>
          </a:p>
          <a:p>
            <a:r>
              <a:rPr lang="en-US" dirty="0"/>
              <a:t>© 2025 by Norbert Doerry and John Amy</a:t>
            </a:r>
            <a:br>
              <a:rPr lang="en-US" dirty="0"/>
            </a:br>
            <a:r>
              <a:rPr lang="en-US" dirty="0"/>
              <a:t>This work is licensed via: CC BY 4.0   (https://creativecommons.org/)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E913044E-C0F4-BA34-07EE-457D3005817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737359" y="5589416"/>
            <a:ext cx="766933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944A2807-77D8-8DCF-8A1B-1B05995E5B9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4143" y="5589416"/>
            <a:ext cx="766933" cy="7669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97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F6D6A-8243-87E0-FC34-2ED2080B92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36550"/>
            <a:ext cx="10515600" cy="1325563"/>
          </a:xfrm>
        </p:spPr>
        <p:txBody>
          <a:bodyPr/>
          <a:lstStyle/>
          <a:p>
            <a:r>
              <a:rPr lang="en-US" dirty="0"/>
              <a:t>Physical Capacitors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54083-CE6D-48F8-0E47-C566CCD2D3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662738" cy="4351338"/>
          </a:xfrm>
        </p:spPr>
        <p:txBody>
          <a:bodyPr/>
          <a:lstStyle/>
          <a:p>
            <a:r>
              <a:rPr lang="en-US" dirty="0"/>
              <a:t>Capacitance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i="1" dirty="0">
                <a:cs typeface="Times New Roman" panose="02020603050405020304" pitchFamily="18" charset="0"/>
              </a:rPr>
              <a:t>)</a:t>
            </a:r>
            <a:endParaRPr lang="en-US" i="1" dirty="0"/>
          </a:p>
          <a:p>
            <a:r>
              <a:rPr lang="en-US" dirty="0"/>
              <a:t>Effective Series Resistance (</a:t>
            </a:r>
            <a:r>
              <a:rPr lang="en-US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esr</a:t>
            </a:r>
            <a:r>
              <a:rPr lang="en-US" i="1" dirty="0">
                <a:cs typeface="Times New Roman" panose="02020603050405020304" pitchFamily="18" charset="0"/>
              </a:rPr>
              <a:t>)</a:t>
            </a:r>
            <a:endParaRPr lang="en-US" dirty="0"/>
          </a:p>
          <a:p>
            <a:r>
              <a:rPr lang="en-US" dirty="0"/>
              <a:t>Leakage Resistance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en-US" i="1" dirty="0">
                <a:cs typeface="Times New Roman" panose="02020603050405020304" pitchFamily="18" charset="0"/>
              </a:rPr>
              <a:t>)</a:t>
            </a:r>
            <a:endParaRPr lang="en-US" dirty="0"/>
          </a:p>
          <a:p>
            <a:r>
              <a:rPr lang="en-US" dirty="0"/>
              <a:t>Inductance (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i="1" dirty="0">
                <a:cs typeface="Times New Roman" panose="02020603050405020304" pitchFamily="18" charset="0"/>
              </a:rPr>
              <a:t>)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DBC6B-4C52-3B25-0923-193E82DD6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98D443-77AA-E4FA-72BD-D6FDDE380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2</a:t>
            </a:fld>
            <a:endParaRPr lang="en-US"/>
          </a:p>
        </p:txBody>
      </p:sp>
      <p:pic>
        <p:nvPicPr>
          <p:cNvPr id="7" name="Picture 6" descr="A diagram of a circuit&#10;&#10;AI-generated content may be incorrect.">
            <a:extLst>
              <a:ext uri="{FF2B5EF4-FFF2-40B4-BE49-F238E27FC236}">
                <a16:creationId xmlns:a16="http://schemas.microsoft.com/office/drawing/2014/main" id="{BD9CB2E2-D406-1AF3-1D16-AF8AA6842D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575" y="1076323"/>
            <a:ext cx="229891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81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F58F63-FAF9-AD5A-F1F4-12299FD706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Leakage Resistance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27480-CBA4-C34C-5B4A-81671875D7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048375" cy="435133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Apply DC voltage through a current limiting resistor.</a:t>
            </a:r>
          </a:p>
          <a:p>
            <a:pPr lvl="1"/>
            <a:r>
              <a:rPr lang="en-US" dirty="0"/>
              <a:t>Allow for system to reach equilibrium</a:t>
            </a:r>
          </a:p>
          <a:p>
            <a:r>
              <a:rPr lang="en-US" dirty="0"/>
              <a:t>Measure DC voltage across capacitor and DC current through capacitor</a:t>
            </a:r>
          </a:p>
          <a:p>
            <a:r>
              <a:rPr lang="en-US" dirty="0"/>
              <a:t>The Leakage Resistance is the ratio of the voltage to the current.</a:t>
            </a:r>
          </a:p>
          <a:p>
            <a:pPr lvl="1"/>
            <a:r>
              <a:rPr lang="en-US" dirty="0"/>
              <a:t>Assumes the Leakage Resistance is much greater than the Equivalent Series Resistance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D8170F-405A-7152-2641-A8E3E71764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68ACF1-C104-F8D0-61F4-157F22AB67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 descr="A diagram of a circuit&#10;&#10;AI-generated content may be incorrect.">
            <a:extLst>
              <a:ext uri="{FF2B5EF4-FFF2-40B4-BE49-F238E27FC236}">
                <a16:creationId xmlns:a16="http://schemas.microsoft.com/office/drawing/2014/main" id="{E1059496-CA0E-C3F5-1048-5AEC367DE9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68246" y="1143000"/>
            <a:ext cx="229891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31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858BBE-01BC-C64E-BDFA-F871ADDC19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Effective Series Resistance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010F0A-9656-0865-9A1A-A9D8419211D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7162800" cy="4351338"/>
              </a:xfrm>
            </p:spPr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Use an ac signal generator to apply voltage across capacitor at  various frequencies</a:t>
                </a:r>
              </a:p>
              <a:p>
                <a:r>
                  <a:rPr lang="en-US" dirty="0"/>
                  <a:t>Measure the current through the capacitor for each frequency</a:t>
                </a:r>
              </a:p>
              <a:p>
                <a:pPr lvl="1"/>
                <a:r>
                  <a:rPr lang="en-US" dirty="0"/>
                  <a:t>Divide the voltage by the current to obtain the impedance at that frequency</a:t>
                </a:r>
              </a:p>
              <a:p>
                <a:r>
                  <a:rPr lang="en-US" dirty="0"/>
                  <a:t>The resonant frequency occurs when the impedance is at a minimum; the impedance will increase above and below resonance.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ad>
                          <m:radPr>
                            <m:degHide m:val="on"/>
                            <m:ctrlP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𝐿𝐶</m:t>
                            </m:r>
                          </m:e>
                        </m:rad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The value of the impedance at the resonant frequency is approximately the ESR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8010F0A-9656-0865-9A1A-A9D8419211D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7162800" cy="4351338"/>
              </a:xfrm>
              <a:blipFill>
                <a:blip r:embed="rId2"/>
                <a:stretch>
                  <a:fillRect l="-1362" t="-350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CB3C20-E98D-30B5-242D-993799A81C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FCDB0B7-225D-99AD-ED3D-8978C07FF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4</a:t>
            </a:fld>
            <a:endParaRPr lang="en-US"/>
          </a:p>
        </p:txBody>
      </p:sp>
      <p:pic>
        <p:nvPicPr>
          <p:cNvPr id="7" name="Picture 6" descr="A black and white diagram of a electrical component&#10;&#10;AI-generated content may be incorrect.">
            <a:extLst>
              <a:ext uri="{FF2B5EF4-FFF2-40B4-BE49-F238E27FC236}">
                <a16:creationId xmlns:a16="http://schemas.microsoft.com/office/drawing/2014/main" id="{C2AD0749-CF99-596D-3E4F-7A374836D95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2742" y="1282700"/>
            <a:ext cx="2298915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7765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C3E0-3619-1F6A-A57E-AC104BD0B3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Approach to parameter measurements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212FFC-2682-683E-474C-1A1C9A6CF86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485900"/>
                <a:ext cx="10515600" cy="5006975"/>
              </a:xfrm>
            </p:spPr>
            <p:txBody>
              <a:bodyPr>
                <a:normAutofit fontScale="62500" lnSpcReduction="20000"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𝑒𝑠𝑟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acc>
                      <m:accPr>
                        <m:chr m:val="̂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d>
                          <m:d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−1</m:t>
                                </m:r>
                              </m:num>
                              <m:den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den>
                            </m:f>
                          </m:e>
                        </m:d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𝑝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𝜔</m:t>
                                </m:r>
                                <m:r>
                                  <a:rPr lang="en-US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𝐶</m:t>
                                </m:r>
                              </m:den>
                            </m:f>
                          </m:e>
                        </m:d>
                        <m:acc>
                          <m:accPr>
                            <m:chr m:val="̂"/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e>
                        </m:acc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If the Leakage Resistance is very large, then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𝑒𝑠𝑟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den>
                        </m:f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endParaRPr lang="en-US" dirty="0"/>
              </a:p>
              <a:p>
                <a:r>
                  <a:rPr lang="en-US" dirty="0"/>
                  <a:t>At low frequencies (below about .1 times the resonant frequency)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𝑒𝑠𝑟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den>
                        </m:f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𝐶</m:t>
                            </m:r>
                          </m:den>
                        </m:f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  (use to calculate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  <a:r>
                  <a:rPr lang="en-US" dirty="0">
                    <a:cs typeface="Times New Roman" panose="02020603050405020304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</m:d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𝑒𝑠𝑟</m:t>
                                </m:r>
                              </m:sub>
                            </m:sSub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den>
                    </m:f>
                  </m:oMath>
                </a14:m>
                <a:endParaRPr lang="en-US" dirty="0"/>
              </a:p>
              <a:p>
                <a:r>
                  <a:rPr lang="en-US" dirty="0"/>
                  <a:t>At high frequencies (about 10 times the resonant frequency)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𝑍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𝑒𝑠𝑟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𝜔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𝐿</m:t>
                        </m:r>
                      </m:e>
                    </m:d>
                    <m:acc>
                      <m:accPr>
                        <m:chr m:val="̂"/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e>
                    </m:acc>
                  </m:oMath>
                </a14:m>
                <a:r>
                  <a:rPr lang="en-US" dirty="0"/>
                  <a:t>  (use to calculate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en-US" dirty="0">
                    <a:cs typeface="Times New Roman" panose="02020603050405020304" pitchFamily="18" charset="0"/>
                  </a:rPr>
                  <a:t>)</a:t>
                </a:r>
              </a:p>
              <a:p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begChr m:val="|"/>
                                <m:endChr m:val="|"/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𝑍</m:t>
                                </m:r>
                              </m:e>
                            </m:d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𝑒𝑠𝑟</m:t>
                                </m:r>
                              </m:sub>
                            </m:sSub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>
                    <a:cs typeface="Times New Roman" panose="02020603050405020304" pitchFamily="18" charset="0"/>
                  </a:rPr>
                  <a:t>L</a:t>
                </a:r>
              </a:p>
              <a:p>
                <a:r>
                  <a:rPr lang="en-US" dirty="0">
                    <a:cs typeface="Times New Roman" panose="02020603050405020304" pitchFamily="18" charset="0"/>
                  </a:rPr>
                  <a:t>Can also calculate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from the resonant frequency (impedance at a minimum)</a:t>
                </a:r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𝐿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  <m:sSubSup>
                          <m:sSubSup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𝜔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𝑟𝑒𝑠𝑜𝑛𝑎𝑛𝑐𝑒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bSup>
                      </m:den>
                    </m:f>
                  </m:oMath>
                </a14:m>
                <a:endParaRPr lang="en-US" dirty="0"/>
              </a:p>
              <a:p>
                <a:endParaRPr lang="en-US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4B212FFC-2682-683E-474C-1A1C9A6CF86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485900"/>
                <a:ext cx="10515600" cy="5006975"/>
              </a:xfrm>
              <a:blipFill>
                <a:blip r:embed="rId2"/>
                <a:stretch>
                  <a:fillRect l="-4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1FE8E1-9B4E-A98F-939D-C874BF481E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ECC13A-D907-8D88-9E77-03BE50E0D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451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B2F45E-737C-BE03-1EC4-546E7262E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Leakage Resistance Measurement</a:t>
            </a:r>
          </a:p>
        </p:txBody>
      </p:sp>
      <p:pic>
        <p:nvPicPr>
          <p:cNvPr id="9" name="Content Placeholder 8" descr="A diagram of a circuit&#10;&#10;AI-generated content may be incorrect.">
            <a:extLst>
              <a:ext uri="{FF2B5EF4-FFF2-40B4-BE49-F238E27FC236}">
                <a16:creationId xmlns:a16="http://schemas.microsoft.com/office/drawing/2014/main" id="{E1726A96-4A41-32A0-A35D-9699A8585C7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0474" y="2498879"/>
            <a:ext cx="6799988" cy="2616046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94FAC-08A1-DC1D-13F3-E77FF270D6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E3FFCD-A7F5-9C3C-1E0E-8AB0F51E9C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6</a:t>
            </a:fld>
            <a:endParaRPr lang="en-US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2399BD-C06B-2A10-4840-86913C669A19}"/>
                  </a:ext>
                </a:extLst>
              </p:cNvPr>
              <p:cNvSpPr txBox="1"/>
              <p:nvPr/>
            </p:nvSpPr>
            <p:spPr>
              <a:xfrm>
                <a:off x="1538344" y="3429000"/>
                <a:ext cx="1762342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100 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9.5 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𝑚𝐴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=11.1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m:rPr>
                          <m:sty m:val="p"/>
                        </m:rPr>
                        <a:rPr lang="el-G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Ω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362399BD-C06B-2A10-4840-86913C669A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38344" y="3429000"/>
                <a:ext cx="1762342" cy="52046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72504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AEFE1-D678-E19E-69D7-66EE4279F7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Measurements</a:t>
            </a:r>
          </a:p>
        </p:txBody>
      </p:sp>
      <p:pic>
        <p:nvPicPr>
          <p:cNvPr id="8" name="Content Placeholder 7" descr="A diagram of a circuit&#10;&#10;AI-generated content may be incorrect.">
            <a:extLst>
              <a:ext uri="{FF2B5EF4-FFF2-40B4-BE49-F238E27FC236}">
                <a16:creationId xmlns:a16="http://schemas.microsoft.com/office/drawing/2014/main" id="{89826207-877F-1456-96EE-37D24C4557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2078" y="1027906"/>
            <a:ext cx="4785360" cy="1840992"/>
          </a:xfr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F58830-03D8-E0B3-20D5-86657B64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48062" y="6268123"/>
            <a:ext cx="2743200" cy="365125"/>
          </a:xfrm>
        </p:spPr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1121928-402F-2590-4269-D0D0E175B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7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7D1EEB0-B2BA-3AD1-0627-D30CC635A1B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63" y="1690688"/>
            <a:ext cx="5821680" cy="330708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5661AFC1-F4E3-4060-F3F9-30EEF74D30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52091" y="3181677"/>
            <a:ext cx="4311165" cy="3032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857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9833B-0496-3747-7056-B269F239A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Direct Capacitance Measurement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0D9506F-6CDC-71C5-D527-282B842E7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E7001F5-2342-7B1C-A4C4-8BFE24AE3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E9486E4-C634-AD18-9A17-0C2245A2A3A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6260" y="1998456"/>
            <a:ext cx="4337520" cy="3477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60198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FAA7ED-08CE-665D-55D4-539492CB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Wrap up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7FD020-7BDE-EEB2-74FC-B3931776E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7/4/2025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338753-D680-C1A0-6D28-E96AC1B64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3B7D2-2C23-477A-B7E5-64419E75BE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10895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3117</TotalTime>
  <Words>339</Words>
  <Application>Microsoft Office PowerPoint</Application>
  <PresentationFormat>Widescreen</PresentationFormat>
  <Paragraphs>58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Aptos</vt:lpstr>
      <vt:lpstr>Aptos Display</vt:lpstr>
      <vt:lpstr>Arial</vt:lpstr>
      <vt:lpstr>Cambria Math</vt:lpstr>
      <vt:lpstr>Times New Roman</vt:lpstr>
      <vt:lpstr>1_Office Theme</vt:lpstr>
      <vt:lpstr>Measuring Components Part 1 Capacitors</vt:lpstr>
      <vt:lpstr>Physical Capacitors</vt:lpstr>
      <vt:lpstr>Leakage Resistance</vt:lpstr>
      <vt:lpstr>Effective Series Resistance</vt:lpstr>
      <vt:lpstr>Approach to parameter measurements</vt:lpstr>
      <vt:lpstr>Leakage Resistance Measurement</vt:lpstr>
      <vt:lpstr>Measurements</vt:lpstr>
      <vt:lpstr>Direct Capacitance Measurement</vt:lpstr>
      <vt:lpstr>Wrap up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Common-Mode fundamentals for  Shipboard Power Systems Part 6 Impact of CM Choke on CM Voltage of power electronics</dc:title>
  <dc:creator>Norbert Doerry</dc:creator>
  <cp:lastModifiedBy>Norbert Doerry</cp:lastModifiedBy>
  <cp:revision>36</cp:revision>
  <dcterms:created xsi:type="dcterms:W3CDTF">2025-04-03T12:58:23Z</dcterms:created>
  <dcterms:modified xsi:type="dcterms:W3CDTF">2025-07-04T15:34:21Z</dcterms:modified>
</cp:coreProperties>
</file>